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2"/>
  </p:notesMasterIdLst>
  <p:sldIdLst>
    <p:sldId id="256" r:id="rId3"/>
    <p:sldId id="267" r:id="rId4"/>
    <p:sldId id="257" r:id="rId5"/>
    <p:sldId id="258" r:id="rId6"/>
    <p:sldId id="259" r:id="rId7"/>
    <p:sldId id="261" r:id="rId8"/>
    <p:sldId id="260" r:id="rId9"/>
    <p:sldId id="262" r:id="rId10"/>
    <p:sldId id="263"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1"/>
    <p:restoredTop sz="87281"/>
  </p:normalViewPr>
  <p:slideViewPr>
    <p:cSldViewPr snapToGrid="0" snapToObjects="1">
      <p:cViewPr>
        <p:scale>
          <a:sx n="80" d="100"/>
          <a:sy n="80" d="100"/>
        </p:scale>
        <p:origin x="3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4889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altLang="zh-CN" sz="1800" b="0" i="0" u="none" strike="noStrike" kern="1200" cap="none" dirty="0" smtClean="0">
                <a:solidFill>
                  <a:schemeClr val="tx1"/>
                </a:solidFill>
                <a:effectLst/>
                <a:latin typeface="+mn-lt"/>
                <a:ea typeface="+mn-ea"/>
                <a:cs typeface="+mn-cs"/>
              </a:rPr>
              <a:t>Hi everyone, my name is </a:t>
            </a:r>
            <a:r>
              <a:rPr lang="en-US" altLang="zh-CN" sz="1800" b="0" i="0" u="none" strike="noStrike" kern="1200" cap="none" dirty="0" err="1" smtClean="0">
                <a:solidFill>
                  <a:schemeClr val="tx1"/>
                </a:solidFill>
                <a:effectLst/>
                <a:latin typeface="+mn-lt"/>
                <a:ea typeface="+mn-ea"/>
                <a:cs typeface="+mn-cs"/>
              </a:rPr>
              <a:t>Jiahao</a:t>
            </a:r>
            <a:r>
              <a:rPr lang="en-US" altLang="zh-CN" sz="1800" b="0" i="0" u="none" strike="noStrike" kern="1200" cap="none" dirty="0" smtClean="0">
                <a:solidFill>
                  <a:schemeClr val="tx1"/>
                </a:solidFill>
                <a:effectLst/>
                <a:latin typeface="+mn-lt"/>
                <a:ea typeface="+mn-ea"/>
                <a:cs typeface="+mn-cs"/>
              </a:rPr>
              <a:t> Chen. And they are my teammates, Xinran Zhang, Heming Huang and </a:t>
            </a:r>
            <a:r>
              <a:rPr lang="en-US" altLang="zh-CN" sz="1800" b="0" i="0" u="none" strike="noStrike" kern="1200" cap="none" dirty="0" err="1" smtClean="0">
                <a:solidFill>
                  <a:schemeClr val="tx1"/>
                </a:solidFill>
                <a:effectLst/>
                <a:latin typeface="+mn-lt"/>
                <a:ea typeface="+mn-ea"/>
                <a:cs typeface="+mn-cs"/>
              </a:rPr>
              <a:t>Siyue</a:t>
            </a:r>
            <a:r>
              <a:rPr lang="en-US" altLang="zh-CN" sz="1800" b="0" i="0" u="none" strike="noStrike" kern="1200" cap="none" dirty="0" smtClean="0">
                <a:solidFill>
                  <a:schemeClr val="tx1"/>
                </a:solidFill>
                <a:effectLst/>
                <a:latin typeface="+mn-lt"/>
                <a:ea typeface="+mn-ea"/>
                <a:cs typeface="+mn-cs"/>
              </a:rPr>
              <a:t> Wang. Our team name is Fun with NASA.</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After the first presentation, I read all of the comments and feedback you gave us. And I do think that we should have a better project with better use cases. That’s why we decided to change the direction. In our new project, we will analyze open data using our own algorithm to decide if a place is suitable for building solar power plants and output this result to users.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113095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This project aims at the solar power companies that want to build solar power plants and the government that want to plan the distribution of solar power plants.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The reason we do this is because we want to save time and money for solar power companies when they need brief research to decide where to build the solar power plants. Our evaluation algorithm involves several essential elements that will affect the efficiency, cost and safety of a solar power plants. I will give you some examples. The first element is radiation. Radiation basically decides how much power the solar power plants could generate. The second element is terrain. Terrain matters because if you are building your solar power plants in a relatively flat ground, you could basically build you solar power plants right away. If you are not, then you are going to spend time and money to level the ground. The third element is wind speed. Wind speed is essential to the safety of solar power plants. There were accidents that the wind blew away the solar panels from the frame. This could create serious problem. The broken solar panels could hurt people. Also the wire that was originally connected to solar panels are now unconnected, exposed in the air. It could create the electric arc which may cause fire.</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Also the government could make use of our application. When it comes to building a solar power plants, the government plays an important rule. Usually they have their plan for the distribution of these power plants that make use of renewable energy sources. They should know where to build solar power plants and where to build wind power plants. Since our application provide the information of radiation and wind speed, it’s very helpful for them.</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Here is our Sprint 2 Diagram on Trello. The awkward part is that we spent most of our time in Sprint 2 searching for this new direction instead of working on something more concrete. However, we found our goal and managed to build up a simple web application. And we are working as hard as we could to make sure that we will be able to catch up.</a:t>
            </a:r>
            <a:endParaRPr lang="zh-CN" altLang="zh-CN" sz="1800" b="0" i="0" u="none" strike="noStrike" kern="1200" cap="none" dirty="0">
              <a:solidFill>
                <a:schemeClr val="tx1"/>
              </a:solidFill>
              <a:effectLst/>
              <a:latin typeface="+mn-lt"/>
              <a:ea typeface="+mn-ea"/>
              <a:cs typeface="+mn-cs"/>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Our system diagram is shown here. The NREL is one of our main data sources. NREL stands for National Renewable Energy Laboratory. NASA is also an important resource of our project. We will download the data we needed or use the API to save the data in our Database. The way we manage the database is through MySQL. We will then apply our algorithm on these data and evaluate them. Eventually we will show our result in our web application. The web application is built using HTML and JavaScript.</a:t>
            </a:r>
            <a:endParaRPr lang="zh-CN" altLang="zh-CN" sz="1800" b="0" i="0" u="none" strike="noStrike" kern="1200" cap="none" smtClean="0">
              <a:solidFill>
                <a:schemeClr val="tx1"/>
              </a:solidFill>
              <a:effectLst/>
              <a:latin typeface="+mn-lt"/>
              <a:ea typeface="+mn-ea"/>
              <a:cs typeface="+mn-cs"/>
            </a:endParaRPr>
          </a:p>
          <a:p>
            <a:pPr lvl="0">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5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3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18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2">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byvessalius/nasaopendataProject" TargetMode="External"/><Relationship Id="rId4" Type="http://schemas.openxmlformats.org/officeDocument/2006/relationships/hyperlink" Target="https://trello.com/b/0PP00J8r/ec601-nasa-project" TargetMode="External"/><Relationship Id="rId5" Type="http://schemas.openxmlformats.org/officeDocument/2006/relationships/hyperlink" Target="mailto:zhangxr@bu.edu" TargetMode="External"/><Relationship Id="rId6" Type="http://schemas.openxmlformats.org/officeDocument/2006/relationships/hyperlink" Target="mailto:tobychen@bu.edu" TargetMode="External"/><Relationship Id="rId7" Type="http://schemas.openxmlformats.org/officeDocument/2006/relationships/hyperlink" Target="mailto:hemingh@bu.edu" TargetMode="External"/><Relationship Id="rId8" Type="http://schemas.openxmlformats.org/officeDocument/2006/relationships/hyperlink" Target="mailto:siyuew@bu.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altLang="zh-CN" sz="3600" b="0" i="0" u="none" strike="noStrike" cap="none" dirty="0" smtClean="0">
                <a:solidFill>
                  <a:schemeClr val="lt1"/>
                </a:solidFill>
                <a:latin typeface="Arial"/>
                <a:ea typeface="Arial"/>
                <a:cs typeface="Arial"/>
                <a:sym typeface="Arial"/>
              </a:rPr>
              <a:t>Fun with solar</a:t>
            </a:r>
            <a:endParaRPr lang="en-US" sz="3600" b="0" i="0" u="none" strike="noStrike" cap="none" dirty="0">
              <a:solidFill>
                <a:schemeClr val="lt1"/>
              </a:solidFill>
              <a:latin typeface="Arial"/>
              <a:ea typeface="Arial"/>
              <a:cs typeface="Arial"/>
              <a:sym typeface="Arial"/>
            </a:endParaRPr>
          </a:p>
        </p:txBody>
      </p:sp>
      <p:sp>
        <p:nvSpPr>
          <p:cNvPr id="97" name="Shape 97"/>
          <p:cNvSpPr txBox="1">
            <a:spLocks noGrp="1"/>
          </p:cNvSpPr>
          <p:nvPr>
            <p:ph type="subTitle" idx="1"/>
          </p:nvPr>
        </p:nvSpPr>
        <p:spPr>
          <a:xfrm>
            <a:off x="156259" y="3420319"/>
            <a:ext cx="8831482"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480"/>
              </a:spcBef>
              <a:spcAft>
                <a:spcPts val="0"/>
              </a:spcAft>
              <a:buClr>
                <a:srgbClr val="2675B4"/>
              </a:buClr>
              <a:buSzPct val="25000"/>
              <a:buFont typeface="Noto Sans Symbols"/>
              <a:buNone/>
            </a:pPr>
            <a:r>
              <a:rPr lang="en-US" dirty="0" smtClean="0"/>
              <a:t>11/02/2016</a:t>
            </a:r>
            <a:endParaRPr lang="en-US" sz="2400" b="0" i="0" u="none" strike="noStrike" cap="none" dirty="0">
              <a:solidFill>
                <a:srgbClr val="CCCCCC"/>
              </a:solidFill>
              <a:latin typeface="Arial"/>
              <a:ea typeface="Arial"/>
              <a:cs typeface="Arial"/>
              <a:sym typeface="Arial"/>
            </a:endParaRPr>
          </a:p>
          <a:p>
            <a:pPr lvl="0">
              <a:buSzPct val="25000"/>
            </a:pPr>
            <a:r>
              <a:rPr lang="en-US" dirty="0" smtClean="0"/>
              <a:t>Github: </a:t>
            </a:r>
            <a:r>
              <a:rPr lang="en-US" dirty="0" smtClean="0">
                <a:hlinkClick r:id="rId3"/>
              </a:rPr>
              <a:t>https</a:t>
            </a:r>
            <a:r>
              <a:rPr lang="en-US" dirty="0">
                <a:hlinkClick r:id="rId3"/>
              </a:rPr>
              <a:t>://github.com/tobyvessalius/nasaopendataProject</a:t>
            </a:r>
            <a:endParaRPr lang="en-US" dirty="0"/>
          </a:p>
          <a:p>
            <a:pPr lvl="0">
              <a:buSzPct val="25000"/>
            </a:pPr>
            <a:r>
              <a:rPr lang="en-US" dirty="0"/>
              <a:t>Trello: </a:t>
            </a:r>
            <a:r>
              <a:rPr lang="en-US" dirty="0">
                <a:hlinkClick r:id="rId4"/>
              </a:rPr>
              <a:t>https://</a:t>
            </a:r>
            <a:r>
              <a:rPr lang="en-US" dirty="0" err="1">
                <a:hlinkClick r:id="rId4"/>
              </a:rPr>
              <a:t>trello.com</a:t>
            </a:r>
            <a:r>
              <a:rPr lang="en-US" dirty="0">
                <a:hlinkClick r:id="rId4"/>
              </a:rPr>
              <a:t>/b/0PP00J8r/ec601-nasa-project</a:t>
            </a:r>
            <a:endParaRPr lang="en-US" dirty="0"/>
          </a:p>
        </p:txBody>
      </p:sp>
      <p:sp>
        <p:nvSpPr>
          <p:cNvPr id="4" name="文本框 3"/>
          <p:cNvSpPr txBox="1"/>
          <p:nvPr/>
        </p:nvSpPr>
        <p:spPr>
          <a:xfrm>
            <a:off x="6333065" y="5903893"/>
            <a:ext cx="2878667" cy="954107"/>
          </a:xfrm>
          <a:prstGeom prst="rect">
            <a:avLst/>
          </a:prstGeom>
          <a:noFill/>
        </p:spPr>
        <p:txBody>
          <a:bodyPr wrap="square" rtlCol="0">
            <a:spAutoFit/>
          </a:bodyPr>
          <a:lstStyle/>
          <a:p>
            <a:r>
              <a:rPr kumimoji="1" lang="en-US" altLang="zh-CN" dirty="0">
                <a:solidFill>
                  <a:schemeClr val="bg1"/>
                </a:solidFill>
              </a:rPr>
              <a:t>Xinran Zhang </a:t>
            </a:r>
            <a:r>
              <a:rPr kumimoji="1" lang="en-US" altLang="zh-CN" dirty="0">
                <a:solidFill>
                  <a:schemeClr val="bg1"/>
                </a:solidFill>
                <a:hlinkClick r:id="rId5"/>
              </a:rPr>
              <a:t>zhangxr@bu.edu</a:t>
            </a:r>
            <a:endParaRPr kumimoji="1" lang="en-US" altLang="zh-CN" dirty="0" smtClean="0">
              <a:solidFill>
                <a:schemeClr val="bg1"/>
              </a:solidFill>
            </a:endParaRPr>
          </a:p>
          <a:p>
            <a:r>
              <a:rPr kumimoji="1" lang="en-US" altLang="zh-CN" dirty="0" err="1" smtClean="0">
                <a:solidFill>
                  <a:schemeClr val="bg1"/>
                </a:solidFill>
              </a:rPr>
              <a:t>Jiahao</a:t>
            </a:r>
            <a:r>
              <a:rPr kumimoji="1" lang="en-US" altLang="zh-CN" dirty="0" smtClean="0">
                <a:solidFill>
                  <a:schemeClr val="bg1"/>
                </a:solidFill>
              </a:rPr>
              <a:t> Chen </a:t>
            </a:r>
            <a:r>
              <a:rPr kumimoji="1" lang="en-US" altLang="zh-CN" dirty="0" smtClean="0">
                <a:solidFill>
                  <a:schemeClr val="bg1"/>
                </a:solidFill>
                <a:hlinkClick r:id="rId6"/>
              </a:rPr>
              <a:t>tobychen@bu.edu</a:t>
            </a:r>
            <a:endParaRPr kumimoji="1" lang="en-US" altLang="zh-CN" dirty="0" smtClean="0">
              <a:solidFill>
                <a:schemeClr val="bg1"/>
              </a:solidFill>
            </a:endParaRPr>
          </a:p>
          <a:p>
            <a:r>
              <a:rPr kumimoji="1" lang="en-US" altLang="zh-CN" dirty="0" smtClean="0">
                <a:solidFill>
                  <a:schemeClr val="bg1"/>
                </a:solidFill>
              </a:rPr>
              <a:t>Heming Huang </a:t>
            </a:r>
            <a:r>
              <a:rPr kumimoji="1" lang="en-US" altLang="zh-CN" dirty="0" smtClean="0">
                <a:solidFill>
                  <a:schemeClr val="bg1"/>
                </a:solidFill>
                <a:hlinkClick r:id="rId7"/>
              </a:rPr>
              <a:t>hemingh@bu.edu</a:t>
            </a:r>
            <a:endParaRPr kumimoji="1" lang="en-US" altLang="zh-CN" dirty="0" smtClean="0">
              <a:solidFill>
                <a:schemeClr val="bg1"/>
              </a:solidFill>
            </a:endParaRPr>
          </a:p>
          <a:p>
            <a:r>
              <a:rPr kumimoji="1" lang="en-US" altLang="zh-CN" dirty="0" err="1">
                <a:solidFill>
                  <a:schemeClr val="bg1"/>
                </a:solidFill>
              </a:rPr>
              <a:t>Siyue</a:t>
            </a:r>
            <a:r>
              <a:rPr kumimoji="1" lang="en-US" altLang="zh-CN" dirty="0">
                <a:solidFill>
                  <a:schemeClr val="bg1"/>
                </a:solidFill>
              </a:rPr>
              <a:t> Wang </a:t>
            </a:r>
            <a:r>
              <a:rPr kumimoji="1" lang="en-US" altLang="zh-CN" dirty="0">
                <a:solidFill>
                  <a:schemeClr val="bg1"/>
                </a:solidFill>
                <a:hlinkClick r:id="rId8"/>
              </a:rPr>
              <a:t>siyuew@bu.edu</a:t>
            </a:r>
            <a:endParaRPr kumimoji="1" lang="zh-CN"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smtClean="0">
                <a:solidFill>
                  <a:schemeClr val="dk1"/>
                </a:solidFill>
                <a:latin typeface="Arial"/>
                <a:ea typeface="Arial"/>
                <a:cs typeface="Arial"/>
                <a:sym typeface="Arial"/>
              </a:rPr>
              <a:t>New use </a:t>
            </a:r>
            <a:r>
              <a:rPr lang="en-US" sz="3600" b="0" i="0" u="none" strike="noStrike" cap="none" dirty="0">
                <a:solidFill>
                  <a:schemeClr val="dk1"/>
                </a:solidFill>
                <a:latin typeface="Arial"/>
                <a:ea typeface="Arial"/>
                <a:cs typeface="Arial"/>
                <a:sym typeface="Arial"/>
              </a:rPr>
              <a:t>cases</a:t>
            </a:r>
          </a:p>
        </p:txBody>
      </p:sp>
      <p:sp>
        <p:nvSpPr>
          <p:cNvPr id="112" name="Shape 112"/>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2</a:t>
            </a:fld>
            <a:endParaRPr lang="en-US" sz="4400" b="1" i="0" u="none">
              <a:solidFill>
                <a:srgbClr val="D9D9D9"/>
              </a:solidFill>
              <a:latin typeface="Arial"/>
              <a:ea typeface="Arial"/>
              <a:cs typeface="Arial"/>
              <a:sym typeface="Arial"/>
            </a:endParaRPr>
          </a:p>
        </p:txBody>
      </p:sp>
      <p:sp>
        <p:nvSpPr>
          <p:cNvPr id="113" name="Shape 113"/>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7" name="圆角矩形 6"/>
          <p:cNvSpPr/>
          <p:nvPr/>
        </p:nvSpPr>
        <p:spPr>
          <a:xfrm>
            <a:off x="239209" y="1905000"/>
            <a:ext cx="2249347"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Government</a:t>
            </a:r>
            <a:endParaRPr kumimoji="1" lang="zh-CN" altLang="en-US" sz="2800" dirty="0">
              <a:solidFill>
                <a:schemeClr val="tx1"/>
              </a:solidFill>
            </a:endParaRPr>
          </a:p>
        </p:txBody>
      </p:sp>
      <p:cxnSp>
        <p:nvCxnSpPr>
          <p:cNvPr id="5" name="直线箭头连接符 4"/>
          <p:cNvCxnSpPr>
            <a:stCxn id="7" idx="3"/>
          </p:cNvCxnSpPr>
          <p:nvPr/>
        </p:nvCxnSpPr>
        <p:spPr>
          <a:xfrm flipV="1">
            <a:off x="2488556" y="22223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916820" y="1764896"/>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1" name="直线箭头连接符 10"/>
          <p:cNvCxnSpPr/>
          <p:nvPr/>
        </p:nvCxnSpPr>
        <p:spPr>
          <a:xfrm flipV="1">
            <a:off x="5166167" y="2216068"/>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5594431" y="1441564"/>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Plan the distribution of Solar Power Plants</a:t>
            </a:r>
            <a:endParaRPr kumimoji="1" lang="zh-CN" altLang="en-US" sz="2800" dirty="0">
              <a:solidFill>
                <a:schemeClr val="tx1"/>
              </a:solidFill>
            </a:endParaRPr>
          </a:p>
        </p:txBody>
      </p:sp>
      <p:sp>
        <p:nvSpPr>
          <p:cNvPr id="14" name="圆角矩形 13"/>
          <p:cNvSpPr/>
          <p:nvPr/>
        </p:nvSpPr>
        <p:spPr>
          <a:xfrm>
            <a:off x="239209" y="3889310"/>
            <a:ext cx="2249347" cy="11106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Solar Companies</a:t>
            </a:r>
            <a:endParaRPr kumimoji="1" lang="zh-CN" altLang="en-US" sz="2800" dirty="0">
              <a:solidFill>
                <a:schemeClr val="tx1"/>
              </a:solidFill>
            </a:endParaRPr>
          </a:p>
        </p:txBody>
      </p:sp>
      <p:cxnSp>
        <p:nvCxnSpPr>
          <p:cNvPr id="15" name="直线箭头连接符 14"/>
          <p:cNvCxnSpPr/>
          <p:nvPr/>
        </p:nvCxnSpPr>
        <p:spPr>
          <a:xfrm flipV="1">
            <a:off x="2488556" y="4450910"/>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916820" y="3993467"/>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7" name="直线箭头连接符 16"/>
          <p:cNvCxnSpPr/>
          <p:nvPr/>
        </p:nvCxnSpPr>
        <p:spPr>
          <a:xfrm flipV="1">
            <a:off x="5166167" y="44446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94431" y="3670135"/>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Decide where to build Solar Power Plants</a:t>
            </a:r>
            <a:endParaRPr kumimoji="1" lang="zh-CN" altLang="en-US" sz="2800" dirty="0">
              <a:solidFill>
                <a:schemeClr val="tx1"/>
              </a:solidFill>
            </a:endParaRPr>
          </a:p>
        </p:txBody>
      </p:sp>
    </p:spTree>
    <p:extLst>
      <p:ext uri="{BB962C8B-B14F-4D97-AF65-F5344CB8AC3E}">
        <p14:creationId xmlns:p14="http://schemas.microsoft.com/office/powerpoint/2010/main" val="85855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Trello Sprint 2 Diagram</a:t>
            </a:r>
          </a:p>
        </p:txBody>
      </p:sp>
      <p:sp>
        <p:nvSpPr>
          <p:cNvPr id="103" name="Shape 10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3</a:t>
            </a:fld>
            <a:endParaRPr lang="en-US" sz="4400" b="1" i="0" u="none">
              <a:solidFill>
                <a:srgbClr val="D9D9D9"/>
              </a:solidFill>
              <a:latin typeface="Arial"/>
              <a:ea typeface="Arial"/>
              <a:cs typeface="Arial"/>
              <a:sym typeface="Arial"/>
            </a:endParaRPr>
          </a:p>
        </p:txBody>
      </p:sp>
      <p:sp>
        <p:nvSpPr>
          <p:cNvPr id="104" name="Shape 10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799" y="1447799"/>
            <a:ext cx="8534399" cy="43504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System Diagram</a:t>
            </a:r>
          </a:p>
        </p:txBody>
      </p:sp>
      <p:sp>
        <p:nvSpPr>
          <p:cNvPr id="110" name="Shape 11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4</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4" name="圆角矩形 3"/>
          <p:cNvSpPr/>
          <p:nvPr/>
        </p:nvSpPr>
        <p:spPr>
          <a:xfrm>
            <a:off x="3113588" y="177189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Open Data</a:t>
            </a:r>
            <a:endParaRPr kumimoji="1" lang="zh-CN" altLang="en-US" sz="2800" dirty="0">
              <a:solidFill>
                <a:schemeClr val="tx1"/>
              </a:solidFill>
            </a:endParaRPr>
          </a:p>
        </p:txBody>
      </p:sp>
      <p:cxnSp>
        <p:nvCxnSpPr>
          <p:cNvPr id="8" name="直线箭头连接符 7"/>
          <p:cNvCxnSpPr>
            <a:stCxn id="4" idx="2"/>
          </p:cNvCxnSpPr>
          <p:nvPr/>
        </p:nvCxnSpPr>
        <p:spPr>
          <a:xfrm>
            <a:off x="4571999" y="2419113"/>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115513" y="2873419"/>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Database</a:t>
            </a:r>
            <a:endParaRPr kumimoji="1" lang="zh-CN" altLang="en-US" sz="2800" dirty="0">
              <a:solidFill>
                <a:schemeClr val="tx1"/>
              </a:solidFill>
            </a:endParaRPr>
          </a:p>
        </p:txBody>
      </p:sp>
      <p:cxnSp>
        <p:nvCxnSpPr>
          <p:cNvPr id="13" name="直线箭头连接符 12"/>
          <p:cNvCxnSpPr/>
          <p:nvPr/>
        </p:nvCxnSpPr>
        <p:spPr>
          <a:xfrm>
            <a:off x="4573924" y="3520638"/>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113588" y="3972050"/>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 Analyses</a:t>
            </a:r>
            <a:endParaRPr kumimoji="1" lang="zh-CN" altLang="en-US" sz="2800" dirty="0">
              <a:solidFill>
                <a:schemeClr val="tx1"/>
              </a:solidFill>
            </a:endParaRPr>
          </a:p>
        </p:txBody>
      </p:sp>
      <p:cxnSp>
        <p:nvCxnSpPr>
          <p:cNvPr id="15" name="直线箭头连接符 14"/>
          <p:cNvCxnSpPr/>
          <p:nvPr/>
        </p:nvCxnSpPr>
        <p:spPr>
          <a:xfrm>
            <a:off x="4571999" y="4619269"/>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113588" y="506730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Web Application</a:t>
            </a:r>
            <a:endParaRPr kumimoji="1" lang="zh-CN" altLang="en-US" sz="2800" dirty="0">
              <a:solidFill>
                <a:schemeClr val="tx1"/>
              </a:solidFill>
            </a:endParaRPr>
          </a:p>
        </p:txBody>
      </p:sp>
      <p:sp>
        <p:nvSpPr>
          <p:cNvPr id="19" name="圆角矩形 18"/>
          <p:cNvSpPr/>
          <p:nvPr/>
        </p:nvSpPr>
        <p:spPr>
          <a:xfrm>
            <a:off x="6969407"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NASA</a:t>
            </a:r>
            <a:endParaRPr kumimoji="1" lang="zh-CN" altLang="en-US" sz="2800" dirty="0">
              <a:solidFill>
                <a:schemeClr val="tx1"/>
              </a:solidFill>
            </a:endParaRPr>
          </a:p>
        </p:txBody>
      </p:sp>
      <p:sp>
        <p:nvSpPr>
          <p:cNvPr id="20" name="圆角矩形 19"/>
          <p:cNvSpPr/>
          <p:nvPr/>
        </p:nvSpPr>
        <p:spPr>
          <a:xfrm>
            <a:off x="609600"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NREL</a:t>
            </a:r>
            <a:endParaRPr kumimoji="1" lang="zh-CN" altLang="en-US" sz="2800" dirty="0">
              <a:solidFill>
                <a:schemeClr val="tx1"/>
              </a:solidFill>
            </a:endParaRPr>
          </a:p>
        </p:txBody>
      </p:sp>
      <p:cxnSp>
        <p:nvCxnSpPr>
          <p:cNvPr id="11" name="直线箭头连接符 10"/>
          <p:cNvCxnSpPr>
            <a:stCxn id="20" idx="3"/>
            <a:endCxn id="4" idx="1"/>
          </p:cNvCxnSpPr>
          <p:nvPr/>
        </p:nvCxnSpPr>
        <p:spPr>
          <a:xfrm>
            <a:off x="2291786" y="2095503"/>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9" idx="1"/>
            <a:endCxn id="4" idx="3"/>
          </p:cNvCxnSpPr>
          <p:nvPr/>
        </p:nvCxnSpPr>
        <p:spPr>
          <a:xfrm flipH="1">
            <a:off x="6030409" y="209550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969407" y="2866589"/>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MySQL</a:t>
            </a:r>
            <a:endParaRPr kumimoji="1" lang="zh-CN" altLang="en-US" sz="2800" dirty="0">
              <a:solidFill>
                <a:schemeClr val="tx1"/>
              </a:solidFill>
            </a:endParaRPr>
          </a:p>
        </p:txBody>
      </p:sp>
      <p:cxnSp>
        <p:nvCxnSpPr>
          <p:cNvPr id="29" name="直线箭头连接符 28"/>
          <p:cNvCxnSpPr/>
          <p:nvPr/>
        </p:nvCxnSpPr>
        <p:spPr>
          <a:xfrm flipH="1">
            <a:off x="6030409" y="3190199"/>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969407" y="3974943"/>
            <a:ext cx="1781054"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Algorithm</a:t>
            </a:r>
            <a:endParaRPr kumimoji="1" lang="zh-CN" altLang="en-US" sz="2800" dirty="0">
              <a:solidFill>
                <a:schemeClr val="tx1"/>
              </a:solidFill>
            </a:endParaRPr>
          </a:p>
        </p:txBody>
      </p:sp>
      <p:cxnSp>
        <p:nvCxnSpPr>
          <p:cNvPr id="31" name="直线箭头连接符 30"/>
          <p:cNvCxnSpPr/>
          <p:nvPr/>
        </p:nvCxnSpPr>
        <p:spPr>
          <a:xfrm flipH="1">
            <a:off x="6030409" y="429855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6969406" y="5066745"/>
            <a:ext cx="1977823"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JavaScript</a:t>
            </a:r>
            <a:endParaRPr kumimoji="1" lang="zh-CN" altLang="en-US" sz="2800" dirty="0">
              <a:solidFill>
                <a:schemeClr val="tx1"/>
              </a:solidFill>
            </a:endParaRPr>
          </a:p>
        </p:txBody>
      </p:sp>
      <p:sp>
        <p:nvSpPr>
          <p:cNvPr id="33" name="圆角矩形 32"/>
          <p:cNvSpPr/>
          <p:nvPr/>
        </p:nvSpPr>
        <p:spPr>
          <a:xfrm>
            <a:off x="609600" y="5066745"/>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HTML</a:t>
            </a:r>
            <a:endParaRPr kumimoji="1" lang="zh-CN" altLang="en-US" sz="2800" dirty="0">
              <a:solidFill>
                <a:schemeClr val="tx1"/>
              </a:solidFill>
            </a:endParaRPr>
          </a:p>
        </p:txBody>
      </p:sp>
      <p:cxnSp>
        <p:nvCxnSpPr>
          <p:cNvPr id="34" name="直线箭头连接符 33"/>
          <p:cNvCxnSpPr>
            <a:endCxn id="34" idx="1"/>
          </p:cNvCxnSpPr>
          <p:nvPr/>
        </p:nvCxnSpPr>
        <p:spPr>
          <a:xfrm>
            <a:off x="2291786" y="5390355"/>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endCxn id="34" idx="3"/>
          </p:cNvCxnSpPr>
          <p:nvPr/>
        </p:nvCxnSpPr>
        <p:spPr>
          <a:xfrm flipH="1">
            <a:off x="6030409" y="5390355"/>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Accomplishments</a:t>
            </a:r>
          </a:p>
        </p:txBody>
      </p:sp>
      <p:sp>
        <p:nvSpPr>
          <p:cNvPr id="117" name="Shape 117"/>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Found great open data provided by NREL and NASA/</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Analyze the large amount of data we download and present it in our web application.</a:t>
            </a:r>
            <a:endParaRPr lang="en-US" dirty="0" smtClean="0"/>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Build up the web application.</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Connect our data to Google </a:t>
            </a:r>
            <a:r>
              <a:rPr lang="en-US" smtClean="0"/>
              <a:t>Map via API.</a:t>
            </a:r>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smtClean="0"/>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5</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6</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Challenges </a:t>
            </a:r>
          </a:p>
        </p:txBody>
      </p:sp>
      <p:sp>
        <p:nvSpPr>
          <p:cNvPr id="125" name="Shape 125"/>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2675B4"/>
              </a:buClr>
              <a:buSzPct val="100000"/>
              <a:buFont typeface="Noto Sans Symbols"/>
              <a:buChar char="▪"/>
            </a:pPr>
            <a:r>
              <a:rPr lang="en-US"/>
              <a:t>What are problems you are facing now?</a:t>
            </a:r>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7</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框 1"/>
          <p:cNvSpPr txBox="1"/>
          <p:nvPr/>
        </p:nvSpPr>
        <p:spPr>
          <a:xfrm>
            <a:off x="496710" y="2544055"/>
            <a:ext cx="8150578" cy="3416320"/>
          </a:xfrm>
          <a:prstGeom prst="rect">
            <a:avLst/>
          </a:prstGeom>
          <a:noFill/>
        </p:spPr>
        <p:txBody>
          <a:bodyPr wrap="square" rtlCol="0">
            <a:spAutoFit/>
          </a:bodyPr>
          <a:lstStyle/>
          <a:p>
            <a:pPr marL="342900" indent="-342900">
              <a:buAutoNum type="arabicParenR"/>
            </a:pPr>
            <a:r>
              <a:rPr kumimoji="1" lang="en-US" altLang="zh-CN" sz="2400" dirty="0" smtClean="0"/>
              <a:t>We have plenty of data from different sources. And they are in different formats. We need to unify them and send them to our database using MySQL.</a:t>
            </a:r>
          </a:p>
          <a:p>
            <a:pPr marL="342900" indent="-342900">
              <a:buAutoNum type="arabicParenR"/>
            </a:pPr>
            <a:r>
              <a:rPr kumimoji="1" lang="en-US" altLang="zh-CN" sz="2400" dirty="0" smtClean="0"/>
              <a:t>/* We need to know what kind of analyses algorithm is best to define if a place is good for building solar power plants. */</a:t>
            </a:r>
          </a:p>
          <a:p>
            <a:pPr marL="342900" indent="-342900">
              <a:buAutoNum type="arabicParenR"/>
            </a:pPr>
            <a:r>
              <a:rPr kumimoji="1" lang="en-US" altLang="zh-CN" sz="2400" dirty="0" smtClean="0"/>
              <a:t>Our website engineer need to use a paid software to build our website, which is not available for us currently.</a:t>
            </a:r>
          </a:p>
          <a:p>
            <a:pPr marL="342900" indent="-342900">
              <a:buAutoNum type="arabicParenR"/>
            </a:pPr>
            <a:endParaRPr kumimoji="1" lang="en-US" altLang="zh-CN" sz="24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762000"/>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Next Sprint Plan</a:t>
            </a:r>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800" y="1447800"/>
            <a:ext cx="8534400" cy="44752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455</Words>
  <Application>Microsoft Macintosh PowerPoint</Application>
  <PresentationFormat>全屏显示(4:3)</PresentationFormat>
  <Paragraphs>67</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9</vt:i4>
      </vt:variant>
    </vt:vector>
  </HeadingPairs>
  <TitlesOfParts>
    <vt:vector size="15" baseType="lpstr">
      <vt:lpstr>Noto Sans Symbols</vt:lpstr>
      <vt:lpstr>Times New Roman</vt:lpstr>
      <vt:lpstr>宋体</vt:lpstr>
      <vt:lpstr>Arial</vt:lpstr>
      <vt:lpstr>1_Blank Presentation</vt:lpstr>
      <vt:lpstr>Blank Presentation</vt:lpstr>
      <vt:lpstr>Fun with solar</vt:lpstr>
      <vt:lpstr>New use cases</vt:lpstr>
      <vt:lpstr>Trello Sprint 2 Diagram</vt:lpstr>
      <vt:lpstr>System Diagram</vt:lpstr>
      <vt:lpstr>Accomplishments</vt:lpstr>
      <vt:lpstr>DEMO</vt:lpstr>
      <vt:lpstr>Challenges </vt:lpstr>
      <vt:lpstr>Next Sprint Plan</vt:lpstr>
      <vt:lpstr>THANK YOU</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cp:lastModifiedBy>陈嘉豪</cp:lastModifiedBy>
  <cp:revision>22</cp:revision>
  <dcterms:modified xsi:type="dcterms:W3CDTF">2016-11-01T18:27:30Z</dcterms:modified>
</cp:coreProperties>
</file>